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4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0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34D8DEE8-7A87-4E01-8ADE-4C49CDD43F74}" type="datetime1">
              <a:rPr lang="en-US" smtClean="0"/>
              <a:pPr/>
              <a:t>25/09/2012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563C-D9B3-4432-B336-144C997D6215}" type="datetime1">
              <a:rPr lang="en-US" smtClean="0"/>
              <a:pPr/>
              <a:t>25/09/2012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737-8506-438E-ABC0-0BE7E06DCCA6}" type="datetime1">
              <a:rPr lang="en-US" smtClean="0"/>
              <a:pPr/>
              <a:t>25/09/2012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58AA-1C84-40C9-BFEE-631CCB17636C}" type="datetime1">
              <a:rPr lang="en-US" smtClean="0"/>
              <a:pPr/>
              <a:t>25/09/2012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936542C1-4E96-413B-B72E-6C4B39D85C9D}" type="datetime1">
              <a:rPr lang="en-US" smtClean="0"/>
              <a:pPr/>
              <a:t>25/09/2012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F0542AA2-D442-471A-9D69-80392E1E581D}" type="datetime1">
              <a:rPr lang="en-US" smtClean="0"/>
              <a:pPr/>
              <a:t>25/09/2012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563C-D9B3-4432-B336-144C997D6215}" type="datetime1">
              <a:rPr lang="en-US" smtClean="0"/>
              <a:pPr/>
              <a:t>25/09/2012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43563C-D9B3-4432-B336-144C997D6215}" type="datetime1">
              <a:rPr lang="en-US" smtClean="0"/>
              <a:pPr/>
              <a:t>25/09/2012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43563C-D9B3-4432-B336-144C997D6215}" type="datetime1">
              <a:rPr lang="en-US" smtClean="0"/>
              <a:pPr/>
              <a:t>25/09/2012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EC43563C-D9B3-4432-B336-144C997D6215}" type="datetime1">
              <a:rPr lang="en-US" smtClean="0"/>
              <a:pPr/>
              <a:t>25/09/2012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9461-E3EB-40CD-B93F-E5CBBBD8E0BA}" type="datetimeFigureOut">
              <a:rPr lang="en-US" smtClean="0"/>
              <a:pPr/>
              <a:t>25/09/2012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7543-9AAE-4E9F-B28C-4FCCFD07D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F424-F111-43CB-9C75-D52325012943}" type="datetime1">
              <a:rPr lang="en-US" smtClean="0"/>
              <a:pPr/>
              <a:t>25/09/2012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8FA3-38AD-400D-A4D2-18E8EF129E5F}" type="datetime1">
              <a:rPr lang="en-US" smtClean="0"/>
              <a:pPr/>
              <a:t>25/09/2012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563C-D9B3-4432-B336-144C997D6215}" type="datetime1">
              <a:rPr lang="en-US" smtClean="0"/>
              <a:pPr/>
              <a:t>25/09/2012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EC43563C-D9B3-4432-B336-144C997D6215}" type="datetime1">
              <a:rPr lang="en-US" smtClean="0"/>
              <a:pPr/>
              <a:t>25/09/2012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74A8BBF0-342D-409A-9C0A-B1B451E92883}" type="datetime1">
              <a:rPr lang="en-US" smtClean="0"/>
              <a:pPr/>
              <a:t>25/09/2012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190-4BDC-4D39-B5BB-A14B3E8B1B3D}" type="datetime1">
              <a:rPr lang="en-US" smtClean="0"/>
              <a:pPr/>
              <a:t>25/09/2012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D52F2-9B11-4FC0-9217-7D20B3AC9849}" type="datetime1">
              <a:rPr lang="en-US" smtClean="0"/>
              <a:pPr/>
              <a:t>25/09/2012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563C-D9B3-4432-B336-144C997D6215}" type="datetime1">
              <a:rPr lang="en-US" smtClean="0"/>
              <a:pPr/>
              <a:t>25/09/2012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563C-D9B3-4432-B336-144C997D6215}" type="datetime1">
              <a:rPr lang="en-US" smtClean="0"/>
              <a:pPr/>
              <a:t>25/09/2012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2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4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9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C43563C-D9B3-4432-B336-144C997D6215}" type="datetime1">
              <a:rPr lang="en-US" smtClean="0"/>
              <a:pPr/>
              <a:t>25/09/2012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Story Boarding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BTEC Creative Media Production (level 2)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916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storyboard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8475" y="1351802"/>
            <a:ext cx="7804012" cy="490198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What is a storyboard?</a:t>
            </a:r>
          </a:p>
          <a:p>
            <a:r>
              <a:rPr lang="en-US" dirty="0"/>
              <a:t>Once a concept or script is written for a film or animation, the next step is to make a storyboard.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storyboard visually tells the story of </a:t>
            </a:r>
            <a:r>
              <a:rPr lang="en-US" dirty="0" smtClean="0"/>
              <a:t>a film panel </a:t>
            </a:r>
            <a:r>
              <a:rPr lang="en-US" dirty="0"/>
              <a:t>by panel, </a:t>
            </a:r>
            <a:r>
              <a:rPr lang="en-US" dirty="0" smtClean="0"/>
              <a:t>like </a:t>
            </a:r>
            <a:r>
              <a:rPr lang="en-US" dirty="0"/>
              <a:t>a comic book.</a:t>
            </a:r>
          </a:p>
          <a:p>
            <a:r>
              <a:rPr lang="en-US" dirty="0"/>
              <a:t>Your storyboard </a:t>
            </a:r>
            <a:r>
              <a:rPr lang="en-US" dirty="0" smtClean="0"/>
              <a:t>should </a:t>
            </a:r>
            <a:r>
              <a:rPr lang="en-US" dirty="0"/>
              <a:t>convey </a:t>
            </a:r>
            <a:r>
              <a:rPr lang="en-US" b="1" dirty="0"/>
              <a:t>some</a:t>
            </a:r>
            <a:r>
              <a:rPr lang="en-US" dirty="0"/>
              <a:t> of the following information:</a:t>
            </a:r>
          </a:p>
          <a:p>
            <a:r>
              <a:rPr lang="en-US" dirty="0"/>
              <a:t>What </a:t>
            </a:r>
            <a:r>
              <a:rPr lang="en-US" dirty="0" smtClean="0"/>
              <a:t>characters </a:t>
            </a:r>
            <a:r>
              <a:rPr lang="en-US" dirty="0"/>
              <a:t>are in the frame, and how are they moving?</a:t>
            </a:r>
          </a:p>
          <a:p>
            <a:r>
              <a:rPr lang="en-US" dirty="0"/>
              <a:t>What are the characters saying to each other, if anything</a:t>
            </a:r>
            <a:r>
              <a:rPr lang="en-US" dirty="0" smtClean="0"/>
              <a:t>? </a:t>
            </a:r>
          </a:p>
          <a:p>
            <a:r>
              <a:rPr lang="en-US" dirty="0" smtClean="0"/>
              <a:t>What sound effects, background music, etc. will be used. (Remember audio is a very powerful tool and can really change the mood of a scene.)</a:t>
            </a:r>
            <a:endParaRPr lang="en-US" dirty="0"/>
          </a:p>
          <a:p>
            <a:r>
              <a:rPr lang="en-US" dirty="0"/>
              <a:t>How much time has passed between the last frame of the storyboard and the current one?</a:t>
            </a:r>
          </a:p>
          <a:p>
            <a:r>
              <a:rPr lang="en-US" dirty="0"/>
              <a:t>Where the "camera" is in the scene? Close or far away? Is the camera moving?</a:t>
            </a:r>
          </a:p>
        </p:txBody>
      </p:sp>
    </p:spTree>
    <p:extLst>
      <p:ext uri="{BB962C8B-B14F-4D97-AF65-F5344CB8AC3E}">
        <p14:creationId xmlns:p14="http://schemas.microsoft.com/office/powerpoint/2010/main" val="2798570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make a storyboard?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8474" y="1269874"/>
            <a:ext cx="7556313" cy="4628893"/>
          </a:xfrm>
        </p:spPr>
        <p:txBody>
          <a:bodyPr/>
          <a:lstStyle/>
          <a:p>
            <a:pPr marL="45720" indent="0">
              <a:buNone/>
            </a:pPr>
            <a:r>
              <a:rPr lang="en-US" dirty="0" smtClean="0"/>
              <a:t>Creating </a:t>
            </a:r>
            <a:r>
              <a:rPr lang="en-US" dirty="0"/>
              <a:t>a storyboard will help you plan your animation out shot by shot. </a:t>
            </a: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You </a:t>
            </a:r>
            <a:r>
              <a:rPr lang="en-US" dirty="0"/>
              <a:t>can make changes to your storyboard before you start </a:t>
            </a:r>
            <a:r>
              <a:rPr lang="en-US" dirty="0" smtClean="0"/>
              <a:t>animating/filming, </a:t>
            </a:r>
            <a:r>
              <a:rPr lang="en-US" dirty="0"/>
              <a:t>instead of changing your mind later. </a:t>
            </a: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You </a:t>
            </a:r>
            <a:r>
              <a:rPr lang="en-US" dirty="0"/>
              <a:t>will also be able to talk about your </a:t>
            </a:r>
            <a:r>
              <a:rPr lang="en-US" dirty="0" smtClean="0"/>
              <a:t>animation/film </a:t>
            </a:r>
            <a:r>
              <a:rPr lang="en-US" dirty="0"/>
              <a:t>and show your storyboard to other people to get feedback on your ideas.</a:t>
            </a:r>
          </a:p>
          <a:p>
            <a:pPr marL="45720" indent="0">
              <a:buNone/>
            </a:pPr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9623" y="3885444"/>
            <a:ext cx="5569366" cy="2666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000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make a storyboard?</a:t>
            </a:r>
            <a:br>
              <a:rPr lang="en-US" dirty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8474" y="1420074"/>
            <a:ext cx="7556313" cy="4706089"/>
          </a:xfrm>
        </p:spPr>
        <p:txBody>
          <a:bodyPr/>
          <a:lstStyle/>
          <a:p>
            <a:pPr marL="45720" indent="0">
              <a:buNone/>
            </a:pPr>
            <a:r>
              <a:rPr lang="en-US" dirty="0" smtClean="0"/>
              <a:t>Most </a:t>
            </a:r>
            <a:r>
              <a:rPr lang="en-US" dirty="0"/>
              <a:t>commonly, storyboards are drawn in pen or pencil. If you don't like to draw you can also take photos, cut out pictures from magazines, or use a computer to make your storyboards. </a:t>
            </a: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Keep </a:t>
            </a:r>
            <a:r>
              <a:rPr lang="en-US" dirty="0"/>
              <a:t>in mind that your drawings don't have to be fancy! </a:t>
            </a: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In </a:t>
            </a:r>
            <a:r>
              <a:rPr lang="en-US" dirty="0"/>
              <a:t>fact, you want to spend just a few minutes drawing each frame. </a:t>
            </a: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Use </a:t>
            </a:r>
            <a:r>
              <a:rPr lang="en-US" dirty="0"/>
              <a:t>basic shapes, stick figures, and simple backgrounds. </a:t>
            </a: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If </a:t>
            </a:r>
            <a:r>
              <a:rPr lang="en-US" dirty="0"/>
              <a:t>you draw your storyboard frames on index cards, you can rearrange them to move parts of </a:t>
            </a:r>
            <a:r>
              <a:rPr lang="en-US" dirty="0" smtClean="0"/>
              <a:t>the </a:t>
            </a:r>
            <a:r>
              <a:rPr lang="en-US" dirty="0"/>
              <a:t>the story around.</a:t>
            </a:r>
          </a:p>
        </p:txBody>
      </p:sp>
    </p:spTree>
    <p:extLst>
      <p:ext uri="{BB962C8B-B14F-4D97-AF65-F5344CB8AC3E}">
        <p14:creationId xmlns:p14="http://schemas.microsoft.com/office/powerpoint/2010/main" val="1618090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Storyboard Language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en-US" dirty="0"/>
              <a:t>CLOSE-UP SHOT: </a:t>
            </a:r>
            <a:r>
              <a:rPr lang="en-US" dirty="0" smtClean="0"/>
              <a:t>A </a:t>
            </a:r>
            <a:r>
              <a:rPr lang="en-US" dirty="0"/>
              <a:t>close range of distance between the camera and the subject.</a:t>
            </a:r>
            <a:r>
              <a:rPr lang="en-US" dirty="0" smtClean="0"/>
              <a:t> </a:t>
            </a:r>
          </a:p>
          <a:p>
            <a:pPr marL="45720" indent="0">
              <a:buNone/>
            </a:pPr>
            <a:r>
              <a:rPr lang="en-US" dirty="0" smtClean="0"/>
              <a:t>DISSOVLE</a:t>
            </a:r>
            <a:r>
              <a:rPr lang="en-US" dirty="0"/>
              <a:t>: A transition between two shots, where one shot fades away and simultaneously another shot fades in. </a:t>
            </a:r>
            <a:r>
              <a:rPr lang="en-US" dirty="0" smtClean="0"/>
              <a:t> </a:t>
            </a:r>
          </a:p>
          <a:p>
            <a:pPr marL="45720" indent="0">
              <a:buNone/>
            </a:pPr>
            <a:r>
              <a:rPr lang="en-US" dirty="0" smtClean="0"/>
              <a:t>FADE: </a:t>
            </a:r>
            <a:r>
              <a:rPr lang="en-US" dirty="0"/>
              <a:t>A transition from a shot to black where the image gradually becomes darker is a Fade Out; or from black where the image gradually becomes brighter is a Fade In. </a:t>
            </a:r>
            <a:r>
              <a:rPr lang="en-US" dirty="0" smtClean="0"/>
              <a:t> </a:t>
            </a:r>
          </a:p>
          <a:p>
            <a:pPr marL="45720" indent="0">
              <a:buNone/>
            </a:pPr>
            <a:r>
              <a:rPr lang="en-US" dirty="0" smtClean="0"/>
              <a:t>HIGH </a:t>
            </a:r>
            <a:r>
              <a:rPr lang="en-US" dirty="0"/>
              <a:t>CAMERA ANGLE:  A camera angle which looks down on its subject making it look small, weak or unimportant. </a:t>
            </a:r>
            <a:r>
              <a:rPr lang="en-US" dirty="0" smtClean="0"/>
              <a:t> </a:t>
            </a:r>
          </a:p>
        </p:txBody>
      </p:sp>
    </p:spTree>
    <p:extLst>
      <p:ext uri="{BB962C8B-B14F-4D97-AF65-F5344CB8AC3E}">
        <p14:creationId xmlns:p14="http://schemas.microsoft.com/office/powerpoint/2010/main" val="2939235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Storyboard Language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en-US" dirty="0"/>
              <a:t>JUMP CUT: </a:t>
            </a:r>
            <a:r>
              <a:rPr lang="en-US" dirty="0" smtClean="0"/>
              <a:t> A </a:t>
            </a:r>
            <a:r>
              <a:rPr lang="en-US" dirty="0"/>
              <a:t>rapid, jerky transition from one frame to the next, either disrupting the flow of time or movement within a scene or making an abrupt transition from one scene to another. </a:t>
            </a:r>
            <a:r>
              <a:rPr lang="en-US" dirty="0" smtClean="0"/>
              <a:t> </a:t>
            </a:r>
          </a:p>
          <a:p>
            <a:pPr marL="45720" indent="0">
              <a:buNone/>
            </a:pPr>
            <a:r>
              <a:rPr lang="en-US" dirty="0" smtClean="0"/>
              <a:t>LEVEL </a:t>
            </a:r>
            <a:r>
              <a:rPr lang="en-US" dirty="0"/>
              <a:t>CAMERA ANGLE:  A camera angle which is even with the subject; it may be used as a neutral shot. </a:t>
            </a:r>
            <a:r>
              <a:rPr lang="en-US" dirty="0" smtClean="0"/>
              <a:t> </a:t>
            </a:r>
          </a:p>
          <a:p>
            <a:pPr marL="45720" indent="0">
              <a:buNone/>
            </a:pPr>
            <a:r>
              <a:rPr lang="en-US" dirty="0" smtClean="0"/>
              <a:t>LONG </a:t>
            </a:r>
            <a:r>
              <a:rPr lang="en-US" dirty="0"/>
              <a:t>SHOT:  A long range of distance between the camera and the subject, often providing a broader range of the setting. </a:t>
            </a:r>
            <a:r>
              <a:rPr lang="en-US" dirty="0" smtClean="0"/>
              <a:t> </a:t>
            </a:r>
          </a:p>
          <a:p>
            <a:pPr marL="45720" indent="0">
              <a:buNone/>
            </a:pPr>
            <a:r>
              <a:rPr lang="en-US" dirty="0" smtClean="0"/>
              <a:t>LOW </a:t>
            </a:r>
            <a:r>
              <a:rPr lang="en-US" dirty="0"/>
              <a:t>CAMERA ANGLE:  A camera angle which looks up at its subject; it makes the subject seem important and powerful. </a:t>
            </a:r>
            <a:r>
              <a:rPr lang="en-US" dirty="0" smtClean="0"/>
              <a:t>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523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Storyboard Language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94969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en-US" dirty="0"/>
              <a:t>PAN:  A steady, sweeping movement from one point in a scene to another. </a:t>
            </a:r>
            <a:r>
              <a:rPr lang="en-US" dirty="0" smtClean="0"/>
              <a:t> </a:t>
            </a:r>
          </a:p>
          <a:p>
            <a:pPr marL="45720" indent="0">
              <a:buNone/>
            </a:pPr>
            <a:r>
              <a:rPr lang="en-US" dirty="0" smtClean="0"/>
              <a:t>POV </a:t>
            </a:r>
            <a:r>
              <a:rPr lang="en-US" dirty="0"/>
              <a:t>(point of view shot): A shot which is understood to be seen from the point of view of a character within the scene. </a:t>
            </a:r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/>
              <a:t>REACTION SHOT- </a:t>
            </a: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1: </a:t>
            </a:r>
            <a:r>
              <a:rPr lang="en-US" dirty="0"/>
              <a:t>A shot of someone looking off screen. </a:t>
            </a: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2: </a:t>
            </a:r>
            <a:r>
              <a:rPr lang="en-US" dirty="0"/>
              <a:t>A reaction shot can also be a shot of someone in a conversation where they are not given a line of dialogue but are just listening to the other person speak. </a:t>
            </a:r>
            <a:r>
              <a:rPr lang="en-US" dirty="0" smtClean="0"/>
              <a:t> </a:t>
            </a:r>
          </a:p>
          <a:p>
            <a:pPr marL="45720" indent="0">
              <a:buNone/>
            </a:pPr>
            <a:r>
              <a:rPr lang="en-US" dirty="0" smtClean="0"/>
              <a:t>TILT:</a:t>
            </a:r>
            <a:r>
              <a:rPr lang="en-US" dirty="0"/>
              <a:t> Using a camera on a tripod, the camera moves up or down to follow the action. </a:t>
            </a:r>
            <a:r>
              <a:rPr lang="en-US" dirty="0" smtClean="0"/>
              <a:t> </a:t>
            </a:r>
          </a:p>
          <a:p>
            <a:pPr marL="45720" indent="0">
              <a:buNone/>
            </a:pPr>
            <a:r>
              <a:rPr lang="en-US" dirty="0" smtClean="0"/>
              <a:t>ZOOM:</a:t>
            </a:r>
            <a:r>
              <a:rPr lang="en-US" dirty="0"/>
              <a:t> Use of the camera lens to move closely towards the subject.</a:t>
            </a:r>
          </a:p>
        </p:txBody>
      </p:sp>
    </p:spTree>
    <p:extLst>
      <p:ext uri="{BB962C8B-B14F-4D97-AF65-F5344CB8AC3E}">
        <p14:creationId xmlns:p14="http://schemas.microsoft.com/office/powerpoint/2010/main" val="3825880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2" name="Picture 1" descr="Picture 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492" y="1444710"/>
            <a:ext cx="6964257" cy="5113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89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101</TotalTime>
  <Words>391</Words>
  <Application>Microsoft Macintosh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Advantage</vt:lpstr>
      <vt:lpstr>Story Boarding</vt:lpstr>
      <vt:lpstr>What is a storyboard</vt:lpstr>
      <vt:lpstr>Why make a storyboard?</vt:lpstr>
      <vt:lpstr>How do I make a storyboard? </vt:lpstr>
      <vt:lpstr>Storyboard Language</vt:lpstr>
      <vt:lpstr>Storyboard Language</vt:lpstr>
      <vt:lpstr>Storyboard Language</vt:lpstr>
      <vt:lpstr>example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StoryBoarding</dc:title>
  <dc:creator>Network Manager</dc:creator>
  <cp:lastModifiedBy>Network Manager</cp:lastModifiedBy>
  <cp:revision>7</cp:revision>
  <dcterms:created xsi:type="dcterms:W3CDTF">2011-10-13T11:36:44Z</dcterms:created>
  <dcterms:modified xsi:type="dcterms:W3CDTF">2012-09-25T22:32:27Z</dcterms:modified>
</cp:coreProperties>
</file>